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Heebo Light" panose="020F0502020204030204" pitchFamily="2" charset="-79"/>
      <p:regular r:id="rId15"/>
    </p:embeddedFont>
    <p:embeddedFont>
      <p:font typeface="Montserrat" panose="00000500000000000000" pitchFamily="2" charset="0"/>
      <p:regular r:id="rId16"/>
    </p:embeddedFont>
  </p:embeddedFontLst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3F48CB-A47E-4A56-9360-CADA74A140D9}" v="1" dt="2025-08-26T14:55:52.3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5" y="3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92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59487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Tangent + TGT: The First Protocolized Trade-Finance Engine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717375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Instant, rules-based, USD-backed solutions bridging the $5T+ trade finance gap through programmatic validation and settlement, eliminating traditional banking bottlenecks.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418" y="466368"/>
            <a:ext cx="3604498" cy="45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18" y="1295162"/>
            <a:ext cx="6460927" cy="646092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498675" y="1295162"/>
            <a:ext cx="6460927" cy="1430179"/>
          </a:xfrm>
          <a:prstGeom prst="roundRect">
            <a:avLst>
              <a:gd name="adj" fmla="val 4234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675" y="1295162"/>
            <a:ext cx="30480" cy="143017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88461" y="1454467"/>
            <a:ext cx="1802249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Leadership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7688461" y="1823799"/>
            <a:ext cx="6111835" cy="461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CEO:</a:t>
            </a: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Seasoned operator with extensive trade-finance expertise and successful startup experience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7688461" y="2335411"/>
            <a:ext cx="6111835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CFO:</a:t>
            </a: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Institutional-grade finance executive (full-time) with regulatory compliance background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7498675" y="2869406"/>
            <a:ext cx="6460927" cy="1149191"/>
          </a:xfrm>
          <a:prstGeom prst="roundRect">
            <a:avLst>
              <a:gd name="adj" fmla="val 5269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675" y="2869406"/>
            <a:ext cx="30480" cy="11491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88461" y="3028712"/>
            <a:ext cx="1802249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7688461" y="3398044"/>
            <a:ext cx="6111835" cy="461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Core development team based in Israel with expertise in financial protocols, smart contracts, and secure systems architecture</a:t>
            </a:r>
            <a:endParaRPr lang="en-US" sz="1100" dirty="0"/>
          </a:p>
        </p:txBody>
      </p:sp>
      <p:sp>
        <p:nvSpPr>
          <p:cNvPr id="13" name="Shape 8"/>
          <p:cNvSpPr/>
          <p:nvPr/>
        </p:nvSpPr>
        <p:spPr>
          <a:xfrm>
            <a:off x="7498675" y="4162663"/>
            <a:ext cx="6460927" cy="1149191"/>
          </a:xfrm>
          <a:prstGeom prst="roundRect">
            <a:avLst>
              <a:gd name="adj" fmla="val 5269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675" y="4162663"/>
            <a:ext cx="30480" cy="11491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688461" y="4321969"/>
            <a:ext cx="2084784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Development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7688461" y="4691301"/>
            <a:ext cx="6111835" cy="461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Strategic BD hub established in Dubai, providing access to key trade finance corridors and emerging market opportunities</a:t>
            </a:r>
            <a:endParaRPr lang="en-US" sz="1100" dirty="0"/>
          </a:p>
        </p:txBody>
      </p:sp>
      <p:sp>
        <p:nvSpPr>
          <p:cNvPr id="17" name="Text 11"/>
          <p:cNvSpPr/>
          <p:nvPr/>
        </p:nvSpPr>
        <p:spPr>
          <a:xfrm>
            <a:off x="678418" y="8080415"/>
            <a:ext cx="13273564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team combines deep domain expertise in trade finance with technical capabilities in digital asset infrastructure, creating the perfect blend of experience to execute our vision.</a:t>
            </a:r>
            <a:endParaRPr 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858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328743"/>
            <a:ext cx="3013353" cy="248007"/>
          </a:xfrm>
          <a:prstGeom prst="roundRect">
            <a:avLst>
              <a:gd name="adj" fmla="val 3361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28743"/>
            <a:ext cx="150614" cy="2480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55971" y="2328743"/>
            <a:ext cx="52982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$5M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28247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Seed Raise Target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93790" y="3333274"/>
            <a:ext cx="36920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Providing 24-month runway for product development and initial market entry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733806" y="2328743"/>
            <a:ext cx="2750939" cy="248007"/>
          </a:xfrm>
          <a:prstGeom prst="roundRect">
            <a:avLst>
              <a:gd name="adj" fmla="val 3361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806" y="2328743"/>
            <a:ext cx="2750939" cy="24800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33573" y="2328743"/>
            <a:ext cx="79224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$240K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4733806" y="28247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Monthly Burn Rate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4733806" y="3333274"/>
            <a:ext cx="36920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Steady-state operating expenses including executive salaries and development costs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793790" y="4464367"/>
            <a:ext cx="2769037" cy="248007"/>
          </a:xfrm>
          <a:prstGeom prst="roundRect">
            <a:avLst>
              <a:gd name="adj" fmla="val 3361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464367"/>
            <a:ext cx="132874" cy="24800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711654" y="4464367"/>
            <a:ext cx="77414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$4.8M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793790" y="4960382"/>
            <a:ext cx="275391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24-Month Spend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793790" y="5468898"/>
            <a:ext cx="36920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Allocated across development, compliance, marketing, and operations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793790" y="6327219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81C9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Note: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TGT reserve raise of $100M will be structured separately from equity financing, specifically for stablecoin backing.</a:t>
            </a:r>
            <a:endParaRPr lang="en-US" sz="1550" dirty="0"/>
          </a:p>
        </p:txBody>
      </p:sp>
      <p:sp>
        <p:nvSpPr>
          <p:cNvPr id="19" name="Text 14"/>
          <p:cNvSpPr/>
          <p:nvPr/>
        </p:nvSpPr>
        <p:spPr>
          <a:xfrm>
            <a:off x="8917543" y="22046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Capital Allocation</a:t>
            </a:r>
            <a:endParaRPr lang="en-US" sz="230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7543" y="2799993"/>
            <a:ext cx="4926568" cy="1980486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8917543" y="4810958"/>
            <a:ext cx="198358" cy="198358"/>
          </a:xfrm>
          <a:prstGeom prst="roundRect">
            <a:avLst>
              <a:gd name="adj" fmla="val 9220"/>
            </a:avLst>
          </a:prstGeom>
          <a:solidFill>
            <a:srgbClr val="35157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2" name="Text 16"/>
          <p:cNvSpPr/>
          <p:nvPr/>
        </p:nvSpPr>
        <p:spPr>
          <a:xfrm>
            <a:off x="9176861" y="4810958"/>
            <a:ext cx="1026795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Engineering</a:t>
            </a:r>
            <a:endParaRPr lang="en-US" sz="1550" dirty="0"/>
          </a:p>
        </p:txBody>
      </p:sp>
      <p:sp>
        <p:nvSpPr>
          <p:cNvPr id="23" name="Shape 17"/>
          <p:cNvSpPr/>
          <p:nvPr/>
        </p:nvSpPr>
        <p:spPr>
          <a:xfrm>
            <a:off x="10610493" y="4810958"/>
            <a:ext cx="198358" cy="198358"/>
          </a:xfrm>
          <a:prstGeom prst="roundRect">
            <a:avLst>
              <a:gd name="adj" fmla="val 9220"/>
            </a:avLst>
          </a:prstGeom>
          <a:solidFill>
            <a:srgbClr val="501FB0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4" name="Text 18"/>
          <p:cNvSpPr/>
          <p:nvPr/>
        </p:nvSpPr>
        <p:spPr>
          <a:xfrm>
            <a:off x="10869811" y="4810958"/>
            <a:ext cx="1040011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Compliance</a:t>
            </a:r>
            <a:endParaRPr lang="en-US" sz="1550" dirty="0"/>
          </a:p>
        </p:txBody>
      </p:sp>
      <p:sp>
        <p:nvSpPr>
          <p:cNvPr id="25" name="Shape 19"/>
          <p:cNvSpPr/>
          <p:nvPr/>
        </p:nvSpPr>
        <p:spPr>
          <a:xfrm>
            <a:off x="12303443" y="4810958"/>
            <a:ext cx="198358" cy="198358"/>
          </a:xfrm>
          <a:prstGeom prst="roundRect">
            <a:avLst>
              <a:gd name="adj" fmla="val 9220"/>
            </a:avLst>
          </a:prstGeom>
          <a:solidFill>
            <a:srgbClr val="7039DC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6" name="Text 20"/>
          <p:cNvSpPr/>
          <p:nvPr/>
        </p:nvSpPr>
        <p:spPr>
          <a:xfrm>
            <a:off x="12562761" y="4810958"/>
            <a:ext cx="1281232" cy="396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BD &amp; Marketing</a:t>
            </a:r>
            <a:endParaRPr lang="en-US" sz="1550" dirty="0"/>
          </a:p>
        </p:txBody>
      </p:sp>
      <p:sp>
        <p:nvSpPr>
          <p:cNvPr id="27" name="Shape 21"/>
          <p:cNvSpPr/>
          <p:nvPr/>
        </p:nvSpPr>
        <p:spPr>
          <a:xfrm>
            <a:off x="8917543" y="5360313"/>
            <a:ext cx="198358" cy="198358"/>
          </a:xfrm>
          <a:prstGeom prst="roundRect">
            <a:avLst>
              <a:gd name="adj" fmla="val 9220"/>
            </a:avLst>
          </a:prstGeom>
          <a:solidFill>
            <a:srgbClr val="9A74E6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8" name="Text 22"/>
          <p:cNvSpPr/>
          <p:nvPr/>
        </p:nvSpPr>
        <p:spPr>
          <a:xfrm>
            <a:off x="9176861" y="5360313"/>
            <a:ext cx="951190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Operations</a:t>
            </a:r>
            <a:endParaRPr lang="en-US" sz="1550" dirty="0"/>
          </a:p>
        </p:txBody>
      </p:sp>
      <p:sp>
        <p:nvSpPr>
          <p:cNvPr id="29" name="Shape 23"/>
          <p:cNvSpPr/>
          <p:nvPr/>
        </p:nvSpPr>
        <p:spPr>
          <a:xfrm>
            <a:off x="10610493" y="5360313"/>
            <a:ext cx="198358" cy="198358"/>
          </a:xfrm>
          <a:prstGeom prst="roundRect">
            <a:avLst>
              <a:gd name="adj" fmla="val 9220"/>
            </a:avLst>
          </a:prstGeom>
          <a:solidFill>
            <a:srgbClr val="C5AEF1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30" name="Text 24"/>
          <p:cNvSpPr/>
          <p:nvPr/>
        </p:nvSpPr>
        <p:spPr>
          <a:xfrm>
            <a:off x="10869811" y="5360313"/>
            <a:ext cx="801410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Reserves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565" y="359212"/>
            <a:ext cx="223611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Funding Ask &amp; Vision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522565" y="836652"/>
            <a:ext cx="1273850" cy="15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81C9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Investment Terms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522565" y="1080730"/>
            <a:ext cx="6689050" cy="169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Raise:</a:t>
            </a:r>
            <a:r>
              <a:rPr lang="en-US" sz="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$5M Seed equity</a:t>
            </a:r>
            <a:endParaRPr lang="en-US" sz="800" dirty="0"/>
          </a:p>
        </p:txBody>
      </p:sp>
      <p:sp>
        <p:nvSpPr>
          <p:cNvPr id="5" name="Text 3"/>
          <p:cNvSpPr/>
          <p:nvPr/>
        </p:nvSpPr>
        <p:spPr>
          <a:xfrm>
            <a:off x="522565" y="1326952"/>
            <a:ext cx="6689050" cy="169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Valuation:</a:t>
            </a:r>
            <a:r>
              <a:rPr lang="en-US" sz="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$20M pre-money (20% equity)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522565" y="1573173"/>
            <a:ext cx="6689050" cy="169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of funds:</a:t>
            </a:r>
            <a:r>
              <a:rPr lang="en-US" sz="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Product development, TGT launch, and go-to-market strategy</a:t>
            </a:r>
            <a:endParaRPr lang="en-US" sz="800" dirty="0"/>
          </a:p>
        </p:txBody>
      </p:sp>
      <p:sp>
        <p:nvSpPr>
          <p:cNvPr id="7" name="Shape 5"/>
          <p:cNvSpPr/>
          <p:nvPr/>
        </p:nvSpPr>
        <p:spPr>
          <a:xfrm>
            <a:off x="522565" y="1880989"/>
            <a:ext cx="6689050" cy="18217"/>
          </a:xfrm>
          <a:prstGeom prst="rect">
            <a:avLst/>
          </a:prstGeom>
          <a:solidFill>
            <a:srgbClr val="DCD7E5">
              <a:alpha val="50000"/>
            </a:srgbClr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8" name="Text 6"/>
          <p:cNvSpPr/>
          <p:nvPr/>
        </p:nvSpPr>
        <p:spPr>
          <a:xfrm>
            <a:off x="522565" y="1994654"/>
            <a:ext cx="1273850" cy="15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81C9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Long-Term Vision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522565" y="2238732"/>
            <a:ext cx="6689050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Tangent will become the global settlement layer where real-world trades are financed instantly through objective, protocol-driven validation—eliminating subjective gatekeepers and democratizing access to trade finance.</a:t>
            </a:r>
            <a:endParaRPr lang="en-US" sz="6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404" y="847249"/>
            <a:ext cx="6689050" cy="668905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53682" y="7631787"/>
            <a:ext cx="6561773" cy="318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"We're not just building another fintech solution—we're creating the fundamental infrastructure for the next generation of global trade."</a:t>
            </a:r>
            <a:endParaRPr lang="en-US" sz="1000" dirty="0"/>
          </a:p>
        </p:txBody>
      </p:sp>
      <p:sp>
        <p:nvSpPr>
          <p:cNvPr id="12" name="Shape 9"/>
          <p:cNvSpPr/>
          <p:nvPr/>
        </p:nvSpPr>
        <p:spPr>
          <a:xfrm>
            <a:off x="7426404" y="7631787"/>
            <a:ext cx="7620" cy="318373"/>
          </a:xfrm>
          <a:prstGeom prst="rect">
            <a:avLst/>
          </a:prstGeom>
          <a:solidFill>
            <a:srgbClr val="481C9E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3" name="Shape 10"/>
          <p:cNvSpPr/>
          <p:nvPr/>
        </p:nvSpPr>
        <p:spPr>
          <a:xfrm>
            <a:off x="522565" y="8141137"/>
            <a:ext cx="6750129" cy="254675"/>
          </a:xfrm>
          <a:prstGeom prst="roundRect">
            <a:avLst>
              <a:gd name="adj" fmla="val 48021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932" y="8188881"/>
            <a:ext cx="127278" cy="159187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607457" y="8480703"/>
            <a:ext cx="1199674" cy="132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Protocol Development</a:t>
            </a:r>
            <a:endParaRPr lang="en-US" sz="800" dirty="0"/>
          </a:p>
        </p:txBody>
      </p:sp>
      <p:sp>
        <p:nvSpPr>
          <p:cNvPr id="16" name="Shape 12"/>
          <p:cNvSpPr/>
          <p:nvPr/>
        </p:nvSpPr>
        <p:spPr>
          <a:xfrm>
            <a:off x="7357586" y="8141137"/>
            <a:ext cx="6750248" cy="254675"/>
          </a:xfrm>
          <a:prstGeom prst="roundRect">
            <a:avLst>
              <a:gd name="adj" fmla="val 48021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9072" y="8188881"/>
            <a:ext cx="127278" cy="159187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442478" y="8480703"/>
            <a:ext cx="1216462" cy="132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Regulatory Framework</a:t>
            </a:r>
            <a:endParaRPr lang="en-US" sz="800" dirty="0"/>
          </a:p>
        </p:txBody>
      </p:sp>
      <p:sp>
        <p:nvSpPr>
          <p:cNvPr id="19" name="Shape 14"/>
          <p:cNvSpPr/>
          <p:nvPr/>
        </p:nvSpPr>
        <p:spPr>
          <a:xfrm>
            <a:off x="522565" y="8783241"/>
            <a:ext cx="6750129" cy="254675"/>
          </a:xfrm>
          <a:prstGeom prst="roundRect">
            <a:avLst>
              <a:gd name="adj" fmla="val 48021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932" y="8830985"/>
            <a:ext cx="127278" cy="15918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07457" y="9122807"/>
            <a:ext cx="1061561" cy="132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TGT Launch</a:t>
            </a:r>
            <a:endParaRPr lang="en-US" sz="800" dirty="0"/>
          </a:p>
        </p:txBody>
      </p:sp>
      <p:sp>
        <p:nvSpPr>
          <p:cNvPr id="22" name="Shape 16"/>
          <p:cNvSpPr/>
          <p:nvPr/>
        </p:nvSpPr>
        <p:spPr>
          <a:xfrm>
            <a:off x="7357586" y="8783241"/>
            <a:ext cx="6750248" cy="254675"/>
          </a:xfrm>
          <a:prstGeom prst="roundRect">
            <a:avLst>
              <a:gd name="adj" fmla="val 48021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9072" y="8830985"/>
            <a:ext cx="127278" cy="159187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442478" y="9122807"/>
            <a:ext cx="1061561" cy="132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Expansion</a:t>
            </a:r>
            <a:endParaRPr lang="en-US" sz="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498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Problem: Banks Are the Weakest Link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2402800"/>
            <a:ext cx="3679031" cy="2111335"/>
          </a:xfrm>
          <a:prstGeom prst="roundRect">
            <a:avLst>
              <a:gd name="adj" fmla="val 394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5" name="Text 2"/>
          <p:cNvSpPr/>
          <p:nvPr/>
        </p:nvSpPr>
        <p:spPr>
          <a:xfrm>
            <a:off x="999768" y="2608778"/>
            <a:ext cx="260806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Lengthy Onboarding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9768" y="3037999"/>
            <a:ext cx="32670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Weeks of KYC procedures and months to establish credit limits, creating significant barriers to entry for new market participants.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1179" y="2402800"/>
            <a:ext cx="3679031" cy="2111335"/>
          </a:xfrm>
          <a:prstGeom prst="roundRect">
            <a:avLst>
              <a:gd name="adj" fmla="val 394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8" name="Text 5"/>
          <p:cNvSpPr/>
          <p:nvPr/>
        </p:nvSpPr>
        <p:spPr>
          <a:xfrm>
            <a:off x="4877157" y="2608778"/>
            <a:ext cx="27967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Outdated Instruments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877157" y="3037999"/>
            <a:ext cx="32670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Letters of credit and other archaic financial instruments cause extensive delays in document handling and verification processes.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93790" y="4712494"/>
            <a:ext cx="7556421" cy="1476256"/>
          </a:xfrm>
          <a:prstGeom prst="roundRect">
            <a:avLst>
              <a:gd name="adj" fmla="val 564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1" name="Text 8"/>
          <p:cNvSpPr/>
          <p:nvPr/>
        </p:nvSpPr>
        <p:spPr>
          <a:xfrm>
            <a:off x="999768" y="49184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Processes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99768" y="5347692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Each transaction requires separate manual evaluation, introducing human error, inconsistency, and inefficiency into the trade finance ecosystem.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93790" y="6411992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When markets shift, banks often revoke commitments, destroying trust, delaying supply chains, and contributing to the massive $5T+ global trade finance gap that cripples cross-border commerce.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0346"/>
            <a:ext cx="525934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Solution: Tangent Protocol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73198"/>
            <a:ext cx="4984790" cy="498479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391" y="1773198"/>
            <a:ext cx="7670721" cy="6350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32101" y="2566988"/>
            <a:ext cx="289571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Transaction-Based Financing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6332101" y="2973705"/>
            <a:ext cx="73533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Finance the specific transaction, not the company or bank, removing subjective credit assessments.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391" y="3386495"/>
            <a:ext cx="7670721" cy="63507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32101" y="4180284"/>
            <a:ext cx="249424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Programmatic Validation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6332101" y="4587002"/>
            <a:ext cx="73533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Trades validated against protocol rules (parties, documents, collateral) with built-in risk minimization.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391" y="4999792"/>
            <a:ext cx="7670721" cy="63507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32101" y="579358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Settlement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6332101" y="6200299"/>
            <a:ext cx="73533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If conditions are met → financing instantly released via TGT stablecoin for immediate USD settlement.</a:t>
            </a:r>
            <a:endParaRPr lang="en-US" sz="1250" dirty="0"/>
          </a:p>
        </p:txBody>
      </p:sp>
      <p:sp>
        <p:nvSpPr>
          <p:cNvPr id="13" name="Text 7"/>
          <p:cNvSpPr/>
          <p:nvPr/>
        </p:nvSpPr>
        <p:spPr>
          <a:xfrm>
            <a:off x="793790" y="7115175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programmable LC replacement enhances trust and enables seamless document handling while containing fraud and counterparty risk by design.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2340"/>
            <a:ext cx="5534382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Tangent Is Unique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562963" y="1777008"/>
            <a:ext cx="7273647" cy="1413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"If a truly programmatic trade finance solution existed, we'd already be using it."</a:t>
            </a:r>
            <a:endParaRPr lang="en-US" sz="2950" dirty="0"/>
          </a:p>
        </p:txBody>
      </p:sp>
      <p:sp>
        <p:nvSpPr>
          <p:cNvPr id="5" name="Shape 2"/>
          <p:cNvSpPr/>
          <p:nvPr/>
        </p:nvSpPr>
        <p:spPr>
          <a:xfrm>
            <a:off x="6280190" y="1494234"/>
            <a:ext cx="22860" cy="1979295"/>
          </a:xfrm>
          <a:prstGeom prst="rect">
            <a:avLst/>
          </a:prstGeom>
          <a:solidFill>
            <a:srgbClr val="481C9E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6" name="Text 3"/>
          <p:cNvSpPr/>
          <p:nvPr/>
        </p:nvSpPr>
        <p:spPr>
          <a:xfrm>
            <a:off x="6280190" y="3874056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1C9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Status Quo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4415909"/>
            <a:ext cx="3548182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Banks and fintechs rely on subjective credit committees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280190" y="5085278"/>
            <a:ext cx="354818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Manual limits set per counterparty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280190" y="5452943"/>
            <a:ext cx="3548182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Human gatekeepers for each transaction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280190" y="6122313"/>
            <a:ext cx="3548182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Institutional bias against emerging markets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10296049" y="3874056"/>
            <a:ext cx="332434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1C9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Tangent Difference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96049" y="4415909"/>
            <a:ext cx="3548182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Programmatic validation against protocol rules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10296049" y="5085278"/>
            <a:ext cx="3548182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Transaction-level assessment, not entity-level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10296049" y="5754648"/>
            <a:ext cx="354818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Instant decisioning and settlement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10296049" y="6122313"/>
            <a:ext cx="3548182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First true protocol bypassing traditional banking bottlenecks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280190" y="7003733"/>
            <a:ext cx="755642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trading team has searched extensively for solutions like this in the market—the fact that we're building it ourselves is the strongest proof that nothing comparable exists.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9035"/>
            <a:ext cx="719851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Now Is the Perfect Time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1664256" y="3155871"/>
            <a:ext cx="244113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$5T</a:t>
            </a:r>
            <a:endParaRPr lang="en-US" sz="3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365" y="1915478"/>
            <a:ext cx="2977039" cy="297703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372" y="51404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Trade Finance Gap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5569625"/>
            <a:ext cx="41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Global shortfall in available trade financing, growing as banks retreat from emerging markets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094452" y="3155871"/>
            <a:ext cx="244113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$150B+</a:t>
            </a:r>
            <a:endParaRPr lang="en-US" sz="3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562" y="1915478"/>
            <a:ext cx="2977039" cy="297703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74688" y="51404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Stablecoin Market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223986" y="5569625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Rapidly growing market cap of stablecoins, the fastest expanding digital asset class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10524768" y="3155871"/>
            <a:ext cx="244113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2023-24</a:t>
            </a:r>
            <a:endParaRPr lang="en-US" sz="39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877" y="1915478"/>
            <a:ext cx="2977039" cy="297703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505003" y="51404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Regulatory Clarity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9654302" y="5569625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New frameworks like MiCA in Europe and ADGM enabling compliant stablecoin issuance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93790" y="674548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As banks continue retreating from emerging markets, the financing gap widens—creating a perfect environment for protocol-based solutions to fill the void. The maturation of stablecoin infrastructure provides the technical foundation we need to execute our vision.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927" y="541615"/>
            <a:ext cx="4916329" cy="614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Vision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72927" y="1451015"/>
            <a:ext cx="3687128" cy="2752249"/>
          </a:xfrm>
          <a:prstGeom prst="roundRect">
            <a:avLst>
              <a:gd name="adj" fmla="val 3001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927" y="1451015"/>
            <a:ext cx="45720" cy="27522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38079" y="1670447"/>
            <a:ext cx="24581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Tangent V1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538079" y="2095738"/>
            <a:ext cx="3202543" cy="1888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Digital trade finance flows with programmatic validation of parties, documents, and collateral, enabling instant financing decisions based on transaction merit rather than counterparty reputation.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10156627" y="1451015"/>
            <a:ext cx="3687247" cy="2752249"/>
          </a:xfrm>
          <a:prstGeom prst="roundRect">
            <a:avLst>
              <a:gd name="adj" fmla="val 3001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627" y="1451015"/>
            <a:ext cx="45720" cy="275224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21779" y="1670447"/>
            <a:ext cx="24581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TGT Token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0421779" y="2095738"/>
            <a:ext cx="3202662" cy="1888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USD-backed settlement token providing immediate liquidity for approved transactions, with 1:1 dollar backing and full regulatory compliance for cross-border settlement.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6272927" y="4399836"/>
            <a:ext cx="3687128" cy="2437567"/>
          </a:xfrm>
          <a:prstGeom prst="roundRect">
            <a:avLst>
              <a:gd name="adj" fmla="val 3388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927" y="4399836"/>
            <a:ext cx="45720" cy="243756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538079" y="4619268"/>
            <a:ext cx="24581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Finance Pool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6538079" y="5044559"/>
            <a:ext cx="3202543" cy="1573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Institutional participation vehicle offering short-term yield from trade finance activities, creating a sustainable capital source for the protocol's financing operations.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6272927" y="7058620"/>
            <a:ext cx="7570946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end-to-end flow connects suppliers, traders, and buyers with instant financing through our protocol, eliminating traditional banking delays and uncertainty.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527685"/>
            <a:ext cx="4797385" cy="599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Opportunity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67596" y="1606867"/>
            <a:ext cx="421159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481C9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Massive Addressable Markets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767596" y="2278380"/>
            <a:ext cx="3714988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$5T</a:t>
            </a:r>
            <a:endParaRPr lang="en-US" sz="4950" dirty="0"/>
          </a:p>
        </p:txBody>
      </p:sp>
      <p:sp>
        <p:nvSpPr>
          <p:cNvPr id="5" name="Text 3"/>
          <p:cNvSpPr/>
          <p:nvPr/>
        </p:nvSpPr>
        <p:spPr>
          <a:xfrm>
            <a:off x="1425773" y="3151227"/>
            <a:ext cx="2398633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Trade Finance Gap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7596" y="3642836"/>
            <a:ext cx="3714988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Unmet financing needs in global trade, primarily affecting SMEs and emerging markets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722376" y="2278380"/>
            <a:ext cx="3714988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$150B</a:t>
            </a:r>
            <a:endParaRPr lang="en-US" sz="4950" dirty="0"/>
          </a:p>
        </p:txBody>
      </p:sp>
      <p:sp>
        <p:nvSpPr>
          <p:cNvPr id="8" name="Text 6"/>
          <p:cNvSpPr/>
          <p:nvPr/>
        </p:nvSpPr>
        <p:spPr>
          <a:xfrm>
            <a:off x="5003483" y="3151227"/>
            <a:ext cx="315265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Current Stablecoin Market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4722376" y="3642836"/>
            <a:ext cx="3714988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Rapidly growing with projections reaching $1T+ by 2030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2744986" y="5043607"/>
            <a:ext cx="3714988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$2.7T</a:t>
            </a:r>
            <a:endParaRPr lang="en-US" sz="4950" dirty="0"/>
          </a:p>
        </p:txBody>
      </p:sp>
      <p:sp>
        <p:nvSpPr>
          <p:cNvPr id="11" name="Text 9"/>
          <p:cNvSpPr/>
          <p:nvPr/>
        </p:nvSpPr>
        <p:spPr>
          <a:xfrm>
            <a:off x="2797254" y="5916454"/>
            <a:ext cx="361033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Annual Trade Finance Volume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2744986" y="6408063"/>
            <a:ext cx="3714988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Current bank-intermediated trade finance representing our initial target market</a:t>
            </a:r>
            <a:endParaRPr lang="en-US" sz="15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138" y="1630918"/>
            <a:ext cx="4957167" cy="4957167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8913138" y="6803946"/>
            <a:ext cx="4957167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Tangent + TGT operate at the high-growth intersection of traditional trade finance and digital USD settlement rails, creating a unique market position.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55069"/>
            <a:ext cx="4713684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Model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93790" y="1426964"/>
            <a:ext cx="3683913" cy="2772608"/>
          </a:xfrm>
          <a:prstGeom prst="roundRect">
            <a:avLst>
              <a:gd name="adj" fmla="val 2856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5" name="Text 2"/>
          <p:cNvSpPr/>
          <p:nvPr/>
        </p:nvSpPr>
        <p:spPr>
          <a:xfrm>
            <a:off x="1005126" y="1638300"/>
            <a:ext cx="258532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TGT Revenue Streams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005126" y="2046089"/>
            <a:ext cx="326124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Reserve yield from USD backing (3-5% annually on reserves)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005126" y="2715458"/>
            <a:ext cx="326124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Mint/redeem fees (5-10bps per transaction)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005126" y="3384828"/>
            <a:ext cx="326124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Potential network fees for settlement services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4666178" y="1426964"/>
            <a:ext cx="3684032" cy="2772608"/>
          </a:xfrm>
          <a:prstGeom prst="roundRect">
            <a:avLst>
              <a:gd name="adj" fmla="val 2856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0" name="Text 7"/>
          <p:cNvSpPr/>
          <p:nvPr/>
        </p:nvSpPr>
        <p:spPr>
          <a:xfrm>
            <a:off x="4877514" y="1638300"/>
            <a:ext cx="2636877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Tangent Protocol Fees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877514" y="2046089"/>
            <a:ext cx="3261360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Trade finance fees (0.5-1% per validated trade)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4877514" y="2715458"/>
            <a:ext cx="326136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Document processing fees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4877514" y="3083123"/>
            <a:ext cx="3261360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API access for enterprise integration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793790" y="4388048"/>
            <a:ext cx="7556421" cy="1867495"/>
          </a:xfrm>
          <a:prstGeom prst="roundRect">
            <a:avLst>
              <a:gd name="adj" fmla="val 4241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5" name="Text 12"/>
          <p:cNvSpPr/>
          <p:nvPr/>
        </p:nvSpPr>
        <p:spPr>
          <a:xfrm>
            <a:off x="1005126" y="4599384"/>
            <a:ext cx="289357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Finance Pool Economics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005126" y="5007173"/>
            <a:ext cx="713374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2% management fee on committed capital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1005126" y="5374838"/>
            <a:ext cx="713374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Performance carry on yields above threshold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1005126" y="5742503"/>
            <a:ext cx="713374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Institutional capital deployment vehicle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793790" y="6467594"/>
            <a:ext cx="7556421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business achieves break-even at approximately $500M TGT circulation, with multiple complementary revenue streams creating a sustainable economic model. Our fee structure is significantly more competitive than traditional banking alternatives while offering superior speed and certainty.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10791"/>
            <a:ext cx="3473291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Roadmap to Scale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6436400" y="1253252"/>
            <a:ext cx="15240" cy="6365438"/>
          </a:xfrm>
          <a:prstGeom prst="roundRect">
            <a:avLst>
              <a:gd name="adj" fmla="val 382883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Shape 2"/>
          <p:cNvSpPr/>
          <p:nvPr/>
        </p:nvSpPr>
        <p:spPr>
          <a:xfrm>
            <a:off x="6577429" y="1401842"/>
            <a:ext cx="416719" cy="15240"/>
          </a:xfrm>
          <a:prstGeom prst="roundRect">
            <a:avLst>
              <a:gd name="adj" fmla="val 382883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6" name="Shape 3"/>
          <p:cNvSpPr/>
          <p:nvPr/>
        </p:nvSpPr>
        <p:spPr>
          <a:xfrm>
            <a:off x="6280130" y="1253252"/>
            <a:ext cx="312539" cy="312539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7" name="Text 4"/>
          <p:cNvSpPr/>
          <p:nvPr/>
        </p:nvSpPr>
        <p:spPr>
          <a:xfrm>
            <a:off x="6332160" y="1279267"/>
            <a:ext cx="208359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31129" y="1300996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0-6 Months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131129" y="1601391"/>
            <a:ext cx="670548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Productize MVP with core validation logic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131129" y="1872258"/>
            <a:ext cx="670548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Compliance and regulatory integration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131129" y="2143125"/>
            <a:ext cx="670548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Initial pilot transactions ($1-5M volume)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7131129" y="2413992"/>
            <a:ext cx="670548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partnership development</a:t>
            </a:r>
            <a:endParaRPr lang="en-US" sz="1050" dirty="0"/>
          </a:p>
        </p:txBody>
      </p:sp>
      <p:sp>
        <p:nvSpPr>
          <p:cNvPr id="13" name="Shape 10"/>
          <p:cNvSpPr/>
          <p:nvPr/>
        </p:nvSpPr>
        <p:spPr>
          <a:xfrm>
            <a:off x="6577429" y="3062645"/>
            <a:ext cx="416719" cy="15240"/>
          </a:xfrm>
          <a:prstGeom prst="roundRect">
            <a:avLst>
              <a:gd name="adj" fmla="val 382883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4" name="Shape 11"/>
          <p:cNvSpPr/>
          <p:nvPr/>
        </p:nvSpPr>
        <p:spPr>
          <a:xfrm>
            <a:off x="6280130" y="2914055"/>
            <a:ext cx="312539" cy="312539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5" name="Text 12"/>
          <p:cNvSpPr/>
          <p:nvPr/>
        </p:nvSpPr>
        <p:spPr>
          <a:xfrm>
            <a:off x="6332160" y="2940070"/>
            <a:ext cx="208359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131129" y="2961799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6-12 Months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7131129" y="3262193"/>
            <a:ext cx="670548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TGT soft launch ($10-20M circulation)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7131129" y="3533061"/>
            <a:ext cx="670548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Regulatory approvals in key jurisdictions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7131129" y="3803928"/>
            <a:ext cx="670548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First institutional participants onboarded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7131129" y="4074795"/>
            <a:ext cx="670548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Transaction volume reaching $50M monthly</a:t>
            </a:r>
            <a:endParaRPr lang="en-US" sz="1050" dirty="0"/>
          </a:p>
        </p:txBody>
      </p:sp>
      <p:sp>
        <p:nvSpPr>
          <p:cNvPr id="21" name="Shape 18"/>
          <p:cNvSpPr/>
          <p:nvPr/>
        </p:nvSpPr>
        <p:spPr>
          <a:xfrm>
            <a:off x="6577429" y="4723448"/>
            <a:ext cx="416719" cy="15240"/>
          </a:xfrm>
          <a:prstGeom prst="roundRect">
            <a:avLst>
              <a:gd name="adj" fmla="val 382883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2" name="Shape 19"/>
          <p:cNvSpPr/>
          <p:nvPr/>
        </p:nvSpPr>
        <p:spPr>
          <a:xfrm>
            <a:off x="6280130" y="4574858"/>
            <a:ext cx="312539" cy="312539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3" name="Text 20"/>
          <p:cNvSpPr/>
          <p:nvPr/>
        </p:nvSpPr>
        <p:spPr>
          <a:xfrm>
            <a:off x="6332160" y="4600873"/>
            <a:ext cx="208359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7131129" y="4622602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12-18 Months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7131129" y="4922996"/>
            <a:ext cx="670548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Finance Pool launch for institutional capital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7131129" y="5193863"/>
            <a:ext cx="670548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Exchange and PSP integrations</a:t>
            </a:r>
            <a:endParaRPr lang="en-US" sz="1050" dirty="0"/>
          </a:p>
        </p:txBody>
      </p:sp>
      <p:sp>
        <p:nvSpPr>
          <p:cNvPr id="27" name="Text 24"/>
          <p:cNvSpPr/>
          <p:nvPr/>
        </p:nvSpPr>
        <p:spPr>
          <a:xfrm>
            <a:off x="7131129" y="5464731"/>
            <a:ext cx="670548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API gateway for enterprise clients</a:t>
            </a:r>
            <a:endParaRPr lang="en-US" sz="1050" dirty="0"/>
          </a:p>
        </p:txBody>
      </p:sp>
      <p:sp>
        <p:nvSpPr>
          <p:cNvPr id="28" name="Text 25"/>
          <p:cNvSpPr/>
          <p:nvPr/>
        </p:nvSpPr>
        <p:spPr>
          <a:xfrm>
            <a:off x="7131129" y="5735598"/>
            <a:ext cx="670548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Expanded commodity coverage</a:t>
            </a:r>
            <a:endParaRPr lang="en-US" sz="1050" dirty="0"/>
          </a:p>
        </p:txBody>
      </p:sp>
      <p:sp>
        <p:nvSpPr>
          <p:cNvPr id="29" name="Shape 26"/>
          <p:cNvSpPr/>
          <p:nvPr/>
        </p:nvSpPr>
        <p:spPr>
          <a:xfrm>
            <a:off x="6577429" y="6384250"/>
            <a:ext cx="416719" cy="15240"/>
          </a:xfrm>
          <a:prstGeom prst="roundRect">
            <a:avLst>
              <a:gd name="adj" fmla="val 382883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30" name="Shape 27"/>
          <p:cNvSpPr/>
          <p:nvPr/>
        </p:nvSpPr>
        <p:spPr>
          <a:xfrm>
            <a:off x="6280130" y="6235660"/>
            <a:ext cx="312539" cy="312539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1" name="Text 28"/>
          <p:cNvSpPr/>
          <p:nvPr/>
        </p:nvSpPr>
        <p:spPr>
          <a:xfrm>
            <a:off x="6332160" y="6261675"/>
            <a:ext cx="208359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7131129" y="6283404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18-24 Months</a:t>
            </a:r>
            <a:endParaRPr lang="en-US" sz="1350" dirty="0"/>
          </a:p>
        </p:txBody>
      </p:sp>
      <p:sp>
        <p:nvSpPr>
          <p:cNvPr id="33" name="Text 30"/>
          <p:cNvSpPr/>
          <p:nvPr/>
        </p:nvSpPr>
        <p:spPr>
          <a:xfrm>
            <a:off x="7131129" y="6583799"/>
            <a:ext cx="670548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$100M TGT circulation target</a:t>
            </a:r>
            <a:endParaRPr lang="en-US" sz="1050" dirty="0"/>
          </a:p>
        </p:txBody>
      </p:sp>
      <p:sp>
        <p:nvSpPr>
          <p:cNvPr id="34" name="Text 31"/>
          <p:cNvSpPr/>
          <p:nvPr/>
        </p:nvSpPr>
        <p:spPr>
          <a:xfrm>
            <a:off x="7131129" y="6854666"/>
            <a:ext cx="670548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100+ trades processed monthly</a:t>
            </a:r>
            <a:endParaRPr lang="en-US" sz="1050" dirty="0"/>
          </a:p>
        </p:txBody>
      </p:sp>
      <p:sp>
        <p:nvSpPr>
          <p:cNvPr id="35" name="Text 32"/>
          <p:cNvSpPr/>
          <p:nvPr/>
        </p:nvSpPr>
        <p:spPr>
          <a:xfrm>
            <a:off x="7131129" y="7125533"/>
            <a:ext cx="670548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Multi-jurisdiction operational capability</a:t>
            </a:r>
            <a:endParaRPr lang="en-US" sz="1050" dirty="0"/>
          </a:p>
        </p:txBody>
      </p:sp>
      <p:sp>
        <p:nvSpPr>
          <p:cNvPr id="36" name="Text 33"/>
          <p:cNvSpPr/>
          <p:nvPr/>
        </p:nvSpPr>
        <p:spPr>
          <a:xfrm>
            <a:off x="7131129" y="7396401"/>
            <a:ext cx="670548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Series A fundraising preparation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1081</Words>
  <Application>Microsoft Office PowerPoint</Application>
  <PresentationFormat>Custom</PresentationFormat>
  <Paragraphs>151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Montserrat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ZO O</dc:creator>
  <cp:lastModifiedBy>ZO O</cp:lastModifiedBy>
  <cp:revision>1</cp:revision>
  <dcterms:created xsi:type="dcterms:W3CDTF">2025-08-25T13:23:34Z</dcterms:created>
  <dcterms:modified xsi:type="dcterms:W3CDTF">2025-08-26T14:56:04Z</dcterms:modified>
</cp:coreProperties>
</file>